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258" r:id="rId2"/>
    <p:sldId id="259" r:id="rId3"/>
    <p:sldId id="278" r:id="rId4"/>
    <p:sldId id="279" r:id="rId5"/>
    <p:sldId id="261" r:id="rId6"/>
    <p:sldId id="262" r:id="rId7"/>
    <p:sldId id="264" r:id="rId8"/>
    <p:sldId id="265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98BECA-A4C9-4B3D-9088-6CD195A9C88F}">
          <p14:sldIdLst>
            <p14:sldId id="258"/>
            <p14:sldId id="259"/>
            <p14:sldId id="278"/>
            <p14:sldId id="279"/>
            <p14:sldId id="261"/>
            <p14:sldId id="262"/>
            <p14:sldId id="264"/>
            <p14:sldId id="265"/>
            <p14:sldId id="268"/>
            <p14:sldId id="266"/>
            <p14:sldId id="267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1D85-4B98-A360-DA1C-235D303BD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F36FB-E3BA-958E-1D99-D077D5D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49AF2-F9B9-E49F-B69F-87E54EF7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424EE-8C0E-6E7A-2495-975CB6F2B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A4F68-D6A6-B68C-9C9F-60156D61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42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9797-9D7B-4AAC-53D4-6E9A612F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03247-493A-531A-69A0-3D9C485AA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54F74-03F3-8F69-6A25-BE6AB41B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03FF8-283A-A4EE-819B-1F08A67C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F8DA-07DF-1EE2-69EE-52DB2C18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52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A66EC-D80D-6335-A0B8-BFE6C78CC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A9FC0-5079-593A-B4C4-19939F10A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AFD7B-E355-2D40-F5B4-6AA3771D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40308-5131-2CA6-FEE6-D242FB1E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07838-C743-3F2B-4BF8-37B9752D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69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B9E2-22EF-97EE-4B8B-993F16BF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AF34-8232-4453-42E3-E776078A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F771-204E-0EBE-0C21-F5D2B134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30A49-1189-D22A-D8F5-840B9B52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CBC78-A34A-3DD9-4DBB-CA8DE97D8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82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3777-F7EF-9A2A-0C26-11572697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848B3-B93B-ED07-93CB-681A38585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29E89-6B71-E944-3DCD-0DC1F89C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47D94-E948-79F5-2DF5-8D10B6B1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1FE54-5A87-259B-9E1C-A32024DC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98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59FA-3E12-1F27-A4A8-97B61FAF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CE594-F6D0-ED00-094C-B7981D20C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50566-20EC-10AF-E8A5-5DC9120C8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94C99-3D26-50F2-FB62-F4E9B9D8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DCEA1-686C-0B78-71B3-327C174F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AEBEA-488E-668C-816E-E8FFB5ED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05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9E40-C979-D813-DEF0-DA25E156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A10FD-D6A1-A924-09B0-91BF2A42B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EAD19-5DC4-A187-86B3-2204C46A7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6E031-8246-1CB4-6A52-367EB2547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E6388-661A-03CE-638F-D9B147EC92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4E2127-691F-E56B-B986-33DBE49A6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AF2CD-D7CB-8631-FCB0-5B451468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070FF-5323-30EA-13FD-AD731596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96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D0D6-3B24-5126-8AE1-1CCB3EC7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10B92-1343-E6E0-0937-01ABC4EC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40FC2-616A-F587-8337-355F2CBC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4A261-9B08-4CA3-0077-0F482029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643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39140-9D72-3C63-576B-6D247D46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D73D1-3AB7-9915-62C3-6A21C22CD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5719B-2FF8-65A5-1445-9008A5AC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21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58E5-013A-E85C-C578-84146D71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B5063-5A12-7A6D-3C91-9B4F3B9C2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91B27-9B0D-4910-4A00-F1AA6D48A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B480E-0476-E2E8-1D41-F25328E3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07A91-11BF-3E94-937E-976AD352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B2297-E8C8-330E-A967-FC979A4B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55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D93D-B260-417D-7CFA-93D56399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AA3C6F-9FB6-3355-5F71-9673340CE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A98B-1CDC-CE99-7AA8-471BDD638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C06B1-062E-4A33-0997-9C8B6480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84FEF-F65E-5102-237F-1B51831D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F438C-0124-857C-6AFF-32088134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42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CDFC43-E331-0633-778C-C98BE5FD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F4069-7C15-4B52-AC7A-6B4411CDA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190BF-5974-71A6-FED3-C63A03822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4D58ED-D6FF-411D-A06B-28573B56687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0E73C-2DFB-C4EE-363F-969FAE7F6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97FDB-A6E5-0382-3B94-441DF6ECE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B1AEE0-F444-4DE3-A801-1240FDBB4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0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5DF08255-13FA-7B71-5204-1BC420D17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DE7E9-40CF-F7D6-FE69-B22E8FCE6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IN" sz="5200" b="1" dirty="0">
                <a:solidFill>
                  <a:srgbClr val="FFFFFF"/>
                </a:solidFill>
                <a:latin typeface="Britannic Bold" panose="020B0903060703020204" pitchFamily="34" charset="0"/>
              </a:rPr>
              <a:t>Group 6: </a:t>
            </a:r>
            <a:br>
              <a:rPr lang="en-IN" sz="5200" b="1" dirty="0">
                <a:solidFill>
                  <a:srgbClr val="FFFFFF"/>
                </a:solidFill>
                <a:latin typeface="Britannic Bold" panose="020B0903060703020204" pitchFamily="34" charset="0"/>
              </a:rPr>
            </a:br>
            <a:r>
              <a:rPr lang="en-IN" sz="5200" b="1" dirty="0">
                <a:solidFill>
                  <a:srgbClr val="FFFFFF"/>
                </a:solidFill>
                <a:latin typeface="Britannic Bold" panose="020B0903060703020204" pitchFamily="34" charset="0"/>
              </a:rPr>
              <a:t>Data Science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9F0AB-DB42-B396-77C5-775D5FBFE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3853543"/>
            <a:ext cx="5449479" cy="2699657"/>
          </a:xfrm>
        </p:spPr>
        <p:txBody>
          <a:bodyPr anchor="b">
            <a:normAutofit/>
          </a:bodyPr>
          <a:lstStyle/>
          <a:p>
            <a:pPr algn="r"/>
            <a:endParaRPr lang="en-IN">
              <a:solidFill>
                <a:srgbClr val="FFFFFF"/>
              </a:solidFill>
            </a:endParaRPr>
          </a:p>
          <a:p>
            <a:pPr algn="r"/>
            <a:r>
              <a:rPr lang="en-IN" sz="3200" b="1">
                <a:solidFill>
                  <a:srgbClr val="FFFFFF"/>
                </a:solidFill>
                <a:latin typeface="Algerian" panose="04020705040A02060702" pitchFamily="82" charset="0"/>
              </a:rPr>
              <a:t>Company – TKL Logistics</a:t>
            </a:r>
            <a:endParaRPr lang="en-IN" sz="3200" b="1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6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1D112-51D1-B1E0-DAC5-839D81B8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188" y="643467"/>
            <a:ext cx="6259623" cy="5571065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8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F9CC5-1546-B59B-A9A1-53FE508B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5"/>
            <a:ext cx="10905066" cy="498906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C06929-B041-52B3-00E0-1786DD6B9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765" y="643467"/>
            <a:ext cx="5942469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10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85690B-EA95-39F5-8820-98EA0F29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30" y="643467"/>
            <a:ext cx="8132940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9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5B2D0-AE06-48FF-3AD7-36DF8231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Agent ranking based on Performance</a:t>
            </a:r>
            <a:br>
              <a:rPr lang="en-US" sz="23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1B6C2-BF29-5C19-5DBD-95F12E79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35" y="2072640"/>
            <a:ext cx="10653254" cy="412813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5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11B66-E779-B1B8-B61D-49B0A186412E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effectLst/>
              </a:rPr>
              <a:t>What data do we have ?</a:t>
            </a:r>
          </a:p>
          <a:p>
            <a:pPr marL="34290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effectLst/>
              </a:rPr>
              <a:t>How is it accessible ?</a:t>
            </a:r>
          </a:p>
          <a:p>
            <a:pPr marL="34290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effectLst/>
              </a:rPr>
              <a:t>How do we structure the data ?</a:t>
            </a:r>
          </a:p>
          <a:p>
            <a:pPr marL="34290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effectLst/>
              </a:rPr>
              <a:t>Do we need to “clean” the data ?</a:t>
            </a:r>
          </a:p>
          <a:p>
            <a:pPr marL="342900" lvl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effectLst/>
              </a:rPr>
              <a:t>What historical data can we use ?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A054B21B-5B7E-7290-6F70-B23AE544E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4073" y="661916"/>
            <a:ext cx="5557909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0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D5628-F95B-C87A-8C5E-7A5A999C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en-IN" sz="1700" b="1" kern="10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Kartika" panose="020B0502040204020203" pitchFamily="18" charset="0"/>
              </a:rPr>
              <a:t>What real-time data can we use?</a:t>
            </a:r>
            <a:br>
              <a:rPr lang="en-IN" sz="17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B0502040204020203" pitchFamily="18" charset="0"/>
              </a:rPr>
            </a:br>
            <a:br>
              <a:rPr lang="en-IN" sz="17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B0502040204020203" pitchFamily="18" charset="0"/>
              </a:rPr>
            </a:br>
            <a:br>
              <a:rPr lang="en-IN" sz="17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B0502040204020203" pitchFamily="18" charset="0"/>
              </a:rPr>
            </a:br>
            <a:r>
              <a:rPr lang="en-IN" sz="17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Realtime, the essential data that is needed for predictions would be,</a:t>
            </a:r>
            <a:br>
              <a:rPr lang="en-IN" sz="1700">
                <a:solidFill>
                  <a:schemeClr val="bg1"/>
                </a:solidFill>
              </a:rPr>
            </a:br>
            <a:endParaRPr lang="en-IN" sz="17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D91AF-9481-2BEC-F497-13DE81823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>
                <a:latin typeface="Cambria" panose="02040503050406030204" pitchFamily="18" charset="0"/>
                <a:ea typeface="Cambria" panose="02040503050406030204" pitchFamily="18" charset="0"/>
              </a:rPr>
              <a:t> From ISO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>
                <a:latin typeface="Cambria" panose="02040503050406030204" pitchFamily="18" charset="0"/>
                <a:ea typeface="Cambria" panose="02040503050406030204" pitchFamily="18" charset="0"/>
              </a:rPr>
              <a:t> To ISO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>
                <a:latin typeface="Cambria" panose="02040503050406030204" pitchFamily="18" charset="0"/>
                <a:ea typeface="Cambria" panose="02040503050406030204" pitchFamily="18" charset="0"/>
              </a:rPr>
              <a:t> From ZipCode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>
                <a:latin typeface="Cambria" panose="02040503050406030204" pitchFamily="18" charset="0"/>
                <a:ea typeface="Cambria" panose="02040503050406030204" pitchFamily="18" charset="0"/>
              </a:rPr>
              <a:t> To ZipCode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>
                <a:latin typeface="Cambria" panose="02040503050406030204" pitchFamily="18" charset="0"/>
                <a:ea typeface="Cambria" panose="02040503050406030204" pitchFamily="18" charset="0"/>
              </a:rPr>
              <a:t> CO2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/>
              <a:t> Agents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A6C98-E454-4BD1-F5FE-FD72FE317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>
                <a:latin typeface="Cambria" panose="02040503050406030204" pitchFamily="18" charset="0"/>
                <a:ea typeface="Cambria" panose="02040503050406030204" pitchFamily="18" charset="0"/>
              </a:rPr>
              <a:t> Means Of Transport</a:t>
            </a:r>
            <a:endParaRPr lang="en-IN" sz="2000"/>
          </a:p>
          <a:p>
            <a:pPr>
              <a:buFont typeface="Wingdings" panose="05000000000000000000" pitchFamily="2" charset="2"/>
              <a:buChar char="v"/>
            </a:pPr>
            <a:r>
              <a:rPr lang="en-IN" sz="2000"/>
              <a:t> Total Transport Cost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/>
              <a:t> Number Of Pieces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/>
              <a:t> Distances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/>
              <a:t> Weights</a:t>
            </a:r>
          </a:p>
        </p:txBody>
      </p:sp>
    </p:spTree>
    <p:extLst>
      <p:ext uri="{BB962C8B-B14F-4D97-AF65-F5344CB8AC3E}">
        <p14:creationId xmlns:p14="http://schemas.microsoft.com/office/powerpoint/2010/main" val="563259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E33C5EF7-3FF0-DDEB-7550-C73DB8D48E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2" r="294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8D1AD-6948-F3FA-9F7A-CE1A3AC4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3100" b="1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Kartika" panose="02020503030404060203" pitchFamily="18" charset="0"/>
              </a:rPr>
              <a:t>What infrastructure is needed? </a:t>
            </a:r>
            <a:br>
              <a:rPr lang="en-IN" sz="3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</a:br>
            <a:endParaRPr lang="en-IN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6DAA0-90B2-289A-7A4C-820F5D7BC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IN" sz="17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Kartika" panose="02020503030404060203" pitchFamily="18" charset="0"/>
              </a:rPr>
              <a:t>To run the models for prediction, a minimalist backend server should have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700"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  <a:r>
              <a:rPr lang="en-IN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4-8GB of RAM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700"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  </a:t>
            </a:r>
            <a:r>
              <a:rPr lang="en-IN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5-10GB of Storage space as a HDD or an SSD and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700"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  </a:t>
            </a:r>
            <a:r>
              <a:rPr lang="en-IN" sz="1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a CPU that has at least 2 cores and with a clock-speed of 2.0GHz.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0" indent="0">
              <a:buNone/>
            </a:pPr>
            <a:r>
              <a:rPr lang="en-IN" sz="17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Kartika" panose="02020503030404060203" pitchFamily="18" charset="0"/>
              </a:rPr>
              <a:t>This is largely due to the saved models of Random Forest being as large as</a:t>
            </a:r>
          </a:p>
          <a:p>
            <a:pPr marL="0" indent="0">
              <a:buNone/>
            </a:pPr>
            <a:r>
              <a:rPr lang="en-IN" sz="17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Kartika" panose="02020503030404060203" pitchFamily="18" charset="0"/>
              </a:rPr>
              <a:t> 700-800Mb in size.</a:t>
            </a:r>
          </a:p>
          <a:p>
            <a:pPr marL="0" indent="0">
              <a:buNone/>
            </a:pPr>
            <a:endParaRPr lang="en-IN" sz="1700" kern="10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0" indent="0">
              <a:buNone/>
            </a:pPr>
            <a:endParaRPr lang="en-IN" sz="17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6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erial view of green treetops">
            <a:extLst>
              <a:ext uri="{FF2B5EF4-FFF2-40B4-BE49-F238E27FC236}">
                <a16:creationId xmlns:a16="http://schemas.microsoft.com/office/drawing/2014/main" id="{97ABB31B-71FE-DDAC-5D1B-B8719862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4E80B-8DD5-31FE-870D-0B869C92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 b="1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Kartika" panose="02020503030404060203" pitchFamily="18" charset="0"/>
              </a:rPr>
              <a:t>Language model?</a:t>
            </a:r>
            <a:br>
              <a:rPr lang="en-IN" sz="4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</a:b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08891-52E2-3160-D8C6-D49BE8E4C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IN" sz="17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7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Kartika" panose="02020503030404060203" pitchFamily="18" charset="0"/>
              </a:rPr>
              <a:t>   The best model for our purpose, after trying out multiple models, turns out to be the Random Forest model, only slightly better than the Gradient Boosted Trees Model. </a:t>
            </a:r>
          </a:p>
          <a:p>
            <a:pPr marL="0" indent="0">
              <a:spcAft>
                <a:spcPts val="800"/>
              </a:spcAft>
              <a:buNone/>
            </a:pPr>
            <a:endParaRPr lang="en-IN" sz="1700" kern="100">
              <a:effectLst/>
              <a:latin typeface="Cambria" panose="02040503050406030204" pitchFamily="18" charset="0"/>
              <a:ea typeface="Cambria" panose="02040503050406030204" pitchFamily="18" charset="0"/>
              <a:cs typeface="Kartika" panose="02020503030404060203" pitchFamily="18" charset="0"/>
            </a:endParaRP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7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Kartika" panose="02020503030404060203" pitchFamily="18" charset="0"/>
              </a:rPr>
              <a:t>   Although regression models are predictive models, they cannot be considered a Language model as they serve different purposes and are applied to distinct contexts.</a:t>
            </a: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3436668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0C7B7-CAA2-A00F-28D0-5F011BE23929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You……</a:t>
            </a:r>
          </a:p>
        </p:txBody>
      </p:sp>
    </p:spTree>
    <p:extLst>
      <p:ext uri="{BB962C8B-B14F-4D97-AF65-F5344CB8AC3E}">
        <p14:creationId xmlns:p14="http://schemas.microsoft.com/office/powerpoint/2010/main" val="136473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re engine parked inside a fire station">
            <a:extLst>
              <a:ext uri="{FF2B5EF4-FFF2-40B4-BE49-F238E27FC236}">
                <a16:creationId xmlns:a16="http://schemas.microsoft.com/office/drawing/2014/main" id="{A47C4C14-C7F4-5E90-0AA1-D6E8B129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3" r="2939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B7DBF-EF69-D689-41F9-48737842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 b="1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Objectives</a:t>
            </a:r>
            <a:br>
              <a:rPr lang="en-IN" sz="4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E128-6E1F-DE31-C718-8B475127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IN" sz="14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TKL had presented us with 3 main objectives: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sz="14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Prediction of ETA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sz="14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Compare options in regards of price and CO2 in real time</a:t>
            </a:r>
          </a:p>
          <a:p>
            <a:pPr marL="457200" lvl="0" indent="-457200">
              <a:spcAft>
                <a:spcPts val="800"/>
              </a:spcAft>
              <a:buFont typeface="+mj-lt"/>
              <a:buAutoNum type="arabicPeriod"/>
            </a:pPr>
            <a:r>
              <a:rPr lang="en-IN" sz="14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Rank transporters in terms of historic delivery performance</a:t>
            </a:r>
          </a:p>
          <a:p>
            <a:pPr>
              <a:spcAft>
                <a:spcPts val="800"/>
              </a:spcAft>
            </a:pPr>
            <a:r>
              <a:rPr lang="en-IN" sz="14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team has worked together to solve each of these. </a:t>
            </a:r>
          </a:p>
          <a:p>
            <a:pPr>
              <a:spcAft>
                <a:spcPts val="800"/>
              </a:spcAft>
            </a:pPr>
            <a:r>
              <a:rPr lang="en-IN" sz="14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Let’s look at the process we followed and the conclusions we reached in each scenario.</a:t>
            </a:r>
          </a:p>
          <a:p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97928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69B58CE3-478D-15E2-6863-2564C62C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8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D758B-4E9F-8F24-2537-24497986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br>
              <a:rPr lang="en-IN" sz="4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4000" b="1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Predictability Of ETA</a:t>
            </a:r>
            <a:endParaRPr lang="en-IN" sz="400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6DFF7-15B3-28F1-7510-0488B59F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IN" sz="1100" b="1" kern="10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IN" sz="11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Business and Data Understanding </a:t>
            </a:r>
          </a:p>
          <a:p>
            <a:pPr marL="635508" lvl="1" indent="-342900">
              <a:buFont typeface="Wingdings" panose="05000000000000000000" pitchFamily="2" charset="2"/>
              <a:buChar char=""/>
            </a:pPr>
            <a:r>
              <a:rPr lang="en-IN" sz="11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 </a:t>
            </a:r>
            <a:r>
              <a:rPr lang="en-IN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predictability of ETA using historical data.</a:t>
            </a:r>
          </a:p>
          <a:p>
            <a:pPr marL="635508" lvl="1" indent="-342900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TKL site was explored to get better understanding of freight booking process.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IN" sz="11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Data Cleaning</a:t>
            </a:r>
          </a:p>
          <a:p>
            <a:pPr marL="635508" lvl="1" indent="-342900">
              <a:buFont typeface="Wingdings" panose="05000000000000000000" pitchFamily="2" charset="2"/>
              <a:buChar char=""/>
            </a:pPr>
            <a:r>
              <a:rPr lang="en-IN" sz="11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Issues with Date columns </a:t>
            </a:r>
          </a:p>
          <a:p>
            <a:pPr marL="1351460" lvl="5" indent="-342900">
              <a:buFont typeface="Wingdings" panose="05000000000000000000" pitchFamily="2" charset="2"/>
              <a:buChar char=""/>
            </a:pPr>
            <a:r>
              <a:rPr lang="en-IN" sz="1100" kern="1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EntryDates, LoadingDates, UnloadingDates, OriginalETAs, and DeliveryDates.</a:t>
            </a:r>
          </a:p>
          <a:p>
            <a:pPr marL="1351460" lvl="5" indent="-342900">
              <a:buFont typeface="Wingdings" panose="05000000000000000000" pitchFamily="2" charset="2"/>
              <a:buChar char=""/>
            </a:pPr>
            <a:r>
              <a:rPr lang="en-IN" sz="1100" kern="1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Incorrect </a:t>
            </a:r>
            <a:r>
              <a:rPr lang="en-US" sz="1100" kern="1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values for years. For example; ‘2323-07-13’</a:t>
            </a:r>
          </a:p>
          <a:p>
            <a:pPr marL="1351460" lvl="5" indent="-342900">
              <a:buFont typeface="Wingdings" panose="05000000000000000000" pitchFamily="2" charset="2"/>
              <a:buChar char=""/>
            </a:pPr>
            <a:r>
              <a:rPr lang="en-IN" sz="1100" kern="1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Data Type Issue - Given as String with timestamp. Eg:- ‘2021-01-15T00:00:00’ </a:t>
            </a:r>
          </a:p>
          <a:p>
            <a:pPr marL="1351460" lvl="5" indent="-342900">
              <a:buFont typeface="Wingdings" panose="05000000000000000000" pitchFamily="2" charset="2"/>
              <a:buChar char=""/>
            </a:pPr>
            <a:r>
              <a:rPr lang="en-IN" sz="1100" kern="1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EntryDates column was not required for the analysis</a:t>
            </a:r>
          </a:p>
          <a:p>
            <a:pPr marL="1008560" lvl="5" indent="0">
              <a:buNone/>
            </a:pPr>
            <a:endParaRPr lang="en-IN" sz="1100" kern="100">
              <a:effectLst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351460" lvl="5" indent="-342900">
              <a:buFont typeface="Wingdings" panose="05000000000000000000" pitchFamily="2" charset="2"/>
              <a:buChar char=""/>
            </a:pPr>
            <a:endParaRPr lang="en-IN" sz="1100" kern="10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1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6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C6CCFBD3-983C-4047-0CED-B31257C0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87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F70F1-226D-B6A9-8FB8-64A65517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 b="1" kern="1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Predicting 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CDC14-B6C9-F833-1FED-51A3F6A8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IN" sz="20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Average ETA column was developed using the dates data and the estimate provided by the business team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IN" sz="20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Missing values </a:t>
            </a:r>
          </a:p>
          <a:p>
            <a:pPr marL="0" lvl="0" indent="0">
              <a:buNone/>
            </a:pPr>
            <a:r>
              <a:rPr lang="en-IN" sz="2000" kern="1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 </a:t>
            </a:r>
            <a:r>
              <a:rPr lang="en-IN" sz="20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Feature Selection – shows the relevant columns</a:t>
            </a:r>
          </a:p>
          <a:p>
            <a:pPr marL="342900" lvl="0" indent="-342900"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20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Predicting the ETA -</a:t>
            </a:r>
            <a:r>
              <a:rPr lang="en-IN" sz="2000" kern="1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Using the Transport Date and Delivery Date</a:t>
            </a:r>
            <a:endParaRPr lang="en-IN" sz="20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3764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man finger on stock market charts">
            <a:extLst>
              <a:ext uri="{FF2B5EF4-FFF2-40B4-BE49-F238E27FC236}">
                <a16:creationId xmlns:a16="http://schemas.microsoft.com/office/drawing/2014/main" id="{6519B756-D7BB-A745-1ACD-E1212B8F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19B2A-02E3-A759-42ED-19029420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br>
              <a:rPr lang="en-IN" sz="3400" b="1" kern="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400" b="1" kern="1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Key Observations</a:t>
            </a:r>
            <a:br>
              <a:rPr lang="en-IN" sz="3400" b="1" kern="10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DB4F-6F97-B535-4868-899D0B3BB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IN" sz="20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Proper cleaning of the data is required</a:t>
            </a:r>
          </a:p>
          <a:p>
            <a:pPr lvl="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0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Handle the accuracy while entering the data, to reduce error in future data</a:t>
            </a:r>
          </a:p>
          <a:p>
            <a:pPr>
              <a:spcAft>
                <a:spcPts val="800"/>
              </a:spcAft>
            </a:pPr>
            <a:r>
              <a:rPr lang="en-IN" sz="20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With proper cleaning and feature selection, we can achieve a good accuracy in predicting the ETA</a:t>
            </a: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816476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F367-8F13-85C0-7BD5-D5A57D7B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IN" sz="3700" b="1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Price and CO2 Comparison</a:t>
            </a:r>
            <a:br>
              <a:rPr lang="en-IN" sz="3700" b="1" kern="10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F9D4-4C4D-0A46-BBBC-2C83F5322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 Price and CO2 are based on mathematical calculations.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understand the factors that influence price and CO2, we analysed the data and plotted graphs. 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Let’s look at some graphs to understand the correlation.</a:t>
            </a:r>
          </a:p>
          <a:p>
            <a:pPr marL="0" indent="0">
              <a:buNone/>
            </a:pPr>
            <a:endParaRPr lang="en-IN" sz="2000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F5902A10-6FAC-2114-439F-523A7FF4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3" r="2319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2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2C5F-A8B3-3098-D85C-40EBD6E0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How various factors affect C</a:t>
            </a:r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2 ?</a:t>
            </a:r>
            <a:endParaRPr lang="en-US" sz="5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DF066-A1C1-0123-2B77-6FB1EF20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661480"/>
            <a:ext cx="7991590" cy="53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2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F8B7-AAF1-725C-05AB-127A633B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How various factors affect the transport cost ?</a:t>
            </a:r>
            <a:br>
              <a:rPr lang="en-US" sz="4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endParaRPr lang="en-US" sz="4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3A7F3-9DDC-844C-CDD7-DFB2D24F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85062"/>
            <a:ext cx="7868967" cy="60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3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4E16C-C14A-E9DA-544E-BF8EE8FB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IN" sz="2800" b="1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Factors Influencing CO2 and Price</a:t>
            </a:r>
            <a:br>
              <a:rPr lang="en-IN" sz="2800" b="1" kern="10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D8AA0-94E2-90C4-5AC1-920DAF056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IN" sz="20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Means of Transport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IN" sz="20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Distance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IN" sz="20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Weight</a:t>
            </a:r>
          </a:p>
          <a:p>
            <a:pPr lvl="0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0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Transport days</a:t>
            </a:r>
          </a:p>
          <a:p>
            <a:endParaRPr lang="en-IN" sz="2000"/>
          </a:p>
        </p:txBody>
      </p:sp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CFA36846-06A5-EA0C-2066-EAD8B3CA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 r="21465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4471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547</Words>
  <Application>Microsoft Office PowerPoint</Application>
  <PresentationFormat>Widescreen</PresentationFormat>
  <Paragraphs>74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Algerian</vt:lpstr>
      <vt:lpstr>Aptos</vt:lpstr>
      <vt:lpstr>Aptos Display</vt:lpstr>
      <vt:lpstr>Arial</vt:lpstr>
      <vt:lpstr>Britannic Bold</vt:lpstr>
      <vt:lpstr>Calibri</vt:lpstr>
      <vt:lpstr>Calibri Light</vt:lpstr>
      <vt:lpstr>Cambria</vt:lpstr>
      <vt:lpstr>Symbol</vt:lpstr>
      <vt:lpstr>Times New Roman</vt:lpstr>
      <vt:lpstr>Wingdings</vt:lpstr>
      <vt:lpstr>Office Theme</vt:lpstr>
      <vt:lpstr>Group 6:  Data Science Project</vt:lpstr>
      <vt:lpstr>Objectives </vt:lpstr>
      <vt:lpstr> Predictability Of ETA</vt:lpstr>
      <vt:lpstr>Predicting ETA</vt:lpstr>
      <vt:lpstr> Key Observations </vt:lpstr>
      <vt:lpstr>Price and CO2 Comparison </vt:lpstr>
      <vt:lpstr>How various factors affect CO2 ?</vt:lpstr>
      <vt:lpstr>How various factors affect the transport cost ? </vt:lpstr>
      <vt:lpstr>Factors Influencing CO2 and Price </vt:lpstr>
      <vt:lpstr>PowerPoint Presentation</vt:lpstr>
      <vt:lpstr>PowerPoint Presentation</vt:lpstr>
      <vt:lpstr>PowerPoint Presentation</vt:lpstr>
      <vt:lpstr>PowerPoint Presentation</vt:lpstr>
      <vt:lpstr>Agent ranking based on Performance </vt:lpstr>
      <vt:lpstr>PowerPoint Presentation</vt:lpstr>
      <vt:lpstr>What real-time data can we use?   Realtime, the essential data that is needed for predictions would be, </vt:lpstr>
      <vt:lpstr>What infrastructure is needed?  </vt:lpstr>
      <vt:lpstr>Language model?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 Krishnan</dc:creator>
  <cp:lastModifiedBy>Sneha Mathummal Parapurath</cp:lastModifiedBy>
  <cp:revision>23</cp:revision>
  <dcterms:created xsi:type="dcterms:W3CDTF">2024-12-11T18:50:22Z</dcterms:created>
  <dcterms:modified xsi:type="dcterms:W3CDTF">2024-12-11T21:47:39Z</dcterms:modified>
</cp:coreProperties>
</file>